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CCE"/>
    <a:srgbClr val="133F55"/>
    <a:srgbClr val="00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5110" autoAdjust="0"/>
  </p:normalViewPr>
  <p:slideViewPr>
    <p:cSldViewPr snapToGrid="0">
      <p:cViewPr varScale="1">
        <p:scale>
          <a:sx n="85" d="100"/>
          <a:sy n="85" d="100"/>
        </p:scale>
        <p:origin x="6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0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6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2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04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12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6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8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40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7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99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8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9000">
              <a:srgbClr val="EAEAEA"/>
            </a:gs>
            <a:gs pos="49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7AFEE-7414-4F33-8CF9-013BBB8F0300}" type="datetimeFigureOut">
              <a:rPr lang="en-US" smtClean="0"/>
              <a:t>3/26/2024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55E42-02E7-4D99-9FC6-4EE4AFBD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38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2888" y="578431"/>
            <a:ext cx="9144000" cy="197079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7200" dirty="0" smtClean="0">
                <a:solidFill>
                  <a:srgbClr val="00206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Minerals</a:t>
            </a:r>
            <a: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/>
            </a:r>
            <a:br>
              <a:rPr lang="en-GB" sz="200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639" y="2212622"/>
            <a:ext cx="11300761" cy="4233332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  Sara </a:t>
            </a:r>
            <a:r>
              <a:rPr lang="en-US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Mohammed 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Department of Veterinary Public Health</a:t>
            </a:r>
          </a:p>
          <a:p>
            <a:pPr lvl="0">
              <a:spcBef>
                <a:spcPts val="0"/>
              </a:spcBef>
              <a:defRPr/>
            </a:pPr>
            <a:r>
              <a:rPr lang="en-US" dirty="0">
                <a:solidFill>
                  <a:prstClr val="black"/>
                </a:solidFill>
                <a:cs typeface="Times New Roman" panose="02020603050405020304" pitchFamily="18" charset="0"/>
              </a:rPr>
              <a:t>College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veterinary medicine</a:t>
            </a:r>
            <a:b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</a:t>
            </a:r>
            <a:r>
              <a:rPr lang="en-US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Basrah</a:t>
            </a: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defRPr/>
            </a:pP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defRPr/>
            </a:pPr>
            <a:endParaRPr lang="en-US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defRPr/>
            </a:pP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spcBef>
                <a:spcPts val="0"/>
              </a:spcBef>
              <a:defRPr/>
            </a:pPr>
            <a:endParaRPr lang="en-GB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135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University of </a:t>
            </a:r>
            <a:r>
              <a:rPr lang="en-GB" sz="1350" dirty="0" err="1">
                <a:solidFill>
                  <a:prstClr val="blac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Basrah</a:t>
            </a:r>
            <a:r>
              <a:rPr lang="en-GB" sz="135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- College of veterinary medicine-</a:t>
            </a:r>
            <a:br>
              <a:rPr lang="en-GB" sz="135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</a:br>
            <a:r>
              <a:rPr lang="en-US" sz="1350" dirty="0">
                <a:solidFill>
                  <a:prstClr val="black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Department of Veterinary Public Health</a:t>
            </a:r>
          </a:p>
          <a:p>
            <a:pPr algn="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62" y="362304"/>
            <a:ext cx="1201738" cy="11341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776" y="241829"/>
            <a:ext cx="1242361" cy="11692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244" y="3977457"/>
            <a:ext cx="7642578" cy="24684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492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85" y="-222739"/>
            <a:ext cx="12449908" cy="7350369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Potassium (K): Essential for muscle function, acid-base balance and osmotic regulation. It is found in ingredients such as potassium chloride and potassium </a:t>
            </a:r>
            <a:r>
              <a:rPr lang="en-US" sz="2000" dirty="0" err="1" smtClean="0"/>
              <a:t>sulfate.Sodium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. </a:t>
            </a:r>
            <a:r>
              <a:rPr lang="en-US" sz="2000" dirty="0"/>
              <a:t>(Na): Important for fluid balance and nerve function. It is found in ingredients such as sodium chloride (table </a:t>
            </a:r>
            <a:r>
              <a:rPr lang="en-US" sz="2000" dirty="0" smtClean="0"/>
              <a:t>salt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Chlorine (Cl): Essential for acid-base balance, nerve function, and digestion. It is found in ingredients such as sodium chloride and potassium chloride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.Iron </a:t>
            </a:r>
            <a:r>
              <a:rPr lang="en-US" sz="2000" dirty="0"/>
              <a:t>(Fe): Essential for hemoglobin production and immune system function. It is found in ingredients such as ferrous sulfate and iron </a:t>
            </a:r>
            <a:r>
              <a:rPr lang="en-US" sz="2000" dirty="0" smtClean="0"/>
              <a:t>oxide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.Copper </a:t>
            </a:r>
            <a:r>
              <a:rPr lang="en-US" sz="2000" dirty="0"/>
              <a:t>(Cu): Essential for hemoglobin production and connective tissue formation. It is found in ingredients such as copper sulfate and copper oxide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Manganese </a:t>
            </a:r>
            <a:r>
              <a:rPr lang="en-US" sz="2000" dirty="0"/>
              <a:t>(</a:t>
            </a:r>
            <a:r>
              <a:rPr lang="en-US" sz="2000" dirty="0" err="1"/>
              <a:t>Mn</a:t>
            </a:r>
            <a:r>
              <a:rPr lang="en-US" sz="2000" dirty="0"/>
              <a:t>): Important for skeletal growth and reproduction. It is found in ingredients such as manganese oxide and manganese sulfate</a:t>
            </a:r>
            <a:r>
              <a:rPr lang="en-US" sz="18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0677" y="428326"/>
            <a:ext cx="13235354" cy="6922043"/>
          </a:xfrm>
        </p:spPr>
        <p:txBody>
          <a:bodyPr/>
          <a:lstStyle/>
          <a:p>
            <a:pPr lvl="7"/>
            <a:endParaRPr lang="en-US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3679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39" y="661182"/>
            <a:ext cx="11471031" cy="5586119"/>
          </a:xfrm>
        </p:spPr>
        <p:txBody>
          <a:bodyPr>
            <a:normAutofit/>
          </a:bodyPr>
          <a:lstStyle/>
          <a:p>
            <a:pPr algn="ctr"/>
            <a:r>
              <a:rPr lang="en-US" sz="8000" i="1" dirty="0" smtClean="0">
                <a:solidFill>
                  <a:schemeClr val="accent2">
                    <a:lumMod val="50000"/>
                  </a:schemeClr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60007" dir="1500000" sy="-30000" kx="800400" algn="bl" rotWithShape="0">
                    <a:prstClr val="black">
                      <a:alpha val="20000"/>
                    </a:prstClr>
                  </a:outerShdw>
                </a:effectLst>
                <a:latin typeface="Maiandra GD" panose="020E0502030308020204" pitchFamily="34" charset="0"/>
              </a:rPr>
              <a:t>THAK YOU  FOR YOUR LISTENING</a:t>
            </a:r>
            <a:endParaRPr lang="en-US" sz="8000" i="1" dirty="0">
              <a:solidFill>
                <a:schemeClr val="accent2">
                  <a:lumMod val="50000"/>
                </a:schemeClr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  <a:latin typeface="Maiandra GD" panose="020E0502030308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665" y="3485903"/>
            <a:ext cx="9155722" cy="3155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612127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0358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6"/>
            <a:ext cx="11003844" cy="5811838"/>
          </a:xfrm>
        </p:spPr>
        <p:txBody>
          <a:bodyPr>
            <a:normAutofit/>
          </a:bodyPr>
          <a:lstStyle/>
          <a:p>
            <a:pPr algn="ctr">
              <a:lnSpc>
                <a:spcPts val="1630"/>
              </a:lnSpc>
              <a:spcBef>
                <a:spcPts val="100"/>
              </a:spcBef>
            </a:pPr>
            <a:r>
              <a:rPr lang="en-US" sz="2000" b="1" spc="-5" dirty="0" smtClean="0">
                <a:latin typeface="Times New Roman"/>
                <a:cs typeface="Times New Roman"/>
              </a:rPr>
              <a:t>Minerals</a:t>
            </a:r>
          </a:p>
          <a:p>
            <a:pPr algn="ctr">
              <a:lnSpc>
                <a:spcPts val="1630"/>
              </a:lnSpc>
              <a:spcBef>
                <a:spcPts val="100"/>
              </a:spcBef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96000"/>
              </a:lnSpc>
              <a:spcBef>
                <a:spcPts val="20"/>
              </a:spcBef>
            </a:pP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spc="-6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term</a:t>
            </a:r>
            <a:r>
              <a:rPr lang="en-US" sz="2000" spc="-8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essential</a:t>
            </a:r>
            <a:r>
              <a:rPr lang="en-US" sz="2000" spc="-4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mineral</a:t>
            </a:r>
            <a:r>
              <a:rPr lang="en-US" sz="2000" spc="-6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element</a:t>
            </a:r>
            <a:r>
              <a:rPr lang="en-US" sz="2000" spc="-5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is</a:t>
            </a:r>
            <a:r>
              <a:rPr lang="en-US" sz="2000" spc="-5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restricted</a:t>
            </a:r>
            <a:r>
              <a:rPr lang="en-US" sz="2000" spc="-6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to</a:t>
            </a:r>
            <a:r>
              <a:rPr lang="en-US" sz="2000" spc="-5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a</a:t>
            </a:r>
            <a:r>
              <a:rPr lang="en-US" sz="2000" spc="-4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mineral</a:t>
            </a:r>
            <a:r>
              <a:rPr lang="en-US" sz="2000" spc="-5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element</a:t>
            </a:r>
            <a:r>
              <a:rPr lang="en-US" sz="2000" spc="-6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that</a:t>
            </a:r>
            <a:r>
              <a:rPr lang="en-US" sz="2000" spc="-5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has</a:t>
            </a:r>
            <a:r>
              <a:rPr lang="en-US" sz="2000" spc="-5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been</a:t>
            </a:r>
            <a:r>
              <a:rPr lang="en-US" sz="2000" spc="-5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proven </a:t>
            </a:r>
            <a:r>
              <a:rPr lang="en-US" sz="2000" spc="-34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to</a:t>
            </a:r>
            <a:r>
              <a:rPr lang="en-US" sz="2000" spc="-9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have</a:t>
            </a:r>
            <a:r>
              <a:rPr lang="en-US" sz="2000" spc="-8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a</a:t>
            </a:r>
            <a:r>
              <a:rPr lang="en-US" sz="2000" spc="-8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metabolic</a:t>
            </a:r>
            <a:r>
              <a:rPr lang="en-US" sz="2000" spc="-8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role</a:t>
            </a:r>
            <a:r>
              <a:rPr lang="en-US" sz="2000" spc="-8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in</a:t>
            </a:r>
            <a:r>
              <a:rPr lang="en-US" sz="2000" spc="-8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spc="-8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body</a:t>
            </a:r>
            <a:r>
              <a:rPr lang="en-US" sz="1050" spc="-5" dirty="0" smtClean="0">
                <a:latin typeface="Times New Roman"/>
                <a:cs typeface="Times New Roman"/>
              </a:rPr>
              <a:t>.</a:t>
            </a:r>
            <a:r>
              <a:rPr lang="en-US" sz="1050" spc="-4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Thirteen</a:t>
            </a:r>
            <a:r>
              <a:rPr lang="en-US" sz="2000" spc="-7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mineral</a:t>
            </a:r>
            <a:r>
              <a:rPr lang="en-US" sz="2000" spc="-8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elements</a:t>
            </a:r>
            <a:r>
              <a:rPr lang="en-US" sz="2000" spc="-8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were</a:t>
            </a:r>
            <a:r>
              <a:rPr lang="en-US" sz="2000" spc="-8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classified</a:t>
            </a:r>
            <a:r>
              <a:rPr lang="en-US" sz="2000" spc="-8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as</a:t>
            </a:r>
            <a:r>
              <a:rPr lang="en-US" sz="2000" spc="-8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essential </a:t>
            </a:r>
            <a:r>
              <a:rPr lang="en-US" sz="2000" spc="-34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depends upon their concentration in the animal </a:t>
            </a:r>
            <a:r>
              <a:rPr lang="en-US" sz="2000" dirty="0" smtClean="0">
                <a:latin typeface="Times New Roman"/>
                <a:cs typeface="Times New Roman"/>
              </a:rPr>
              <a:t>or </a:t>
            </a:r>
            <a:r>
              <a:rPr lang="en-US" sz="2000" spc="-5" dirty="0" smtClean="0">
                <a:latin typeface="Times New Roman"/>
                <a:cs typeface="Times New Roman"/>
              </a:rPr>
              <a:t>amounts required in the </a:t>
            </a:r>
            <a:r>
              <a:rPr lang="en-US" sz="2000" spc="10" dirty="0" smtClean="0">
                <a:latin typeface="Times New Roman"/>
                <a:cs typeface="Times New Roman"/>
              </a:rPr>
              <a:t>diet, </a:t>
            </a:r>
            <a:r>
              <a:rPr lang="en-US" sz="2000" spc="-5" dirty="0" smtClean="0">
                <a:latin typeface="Times New Roman"/>
                <a:cs typeface="Times New Roman"/>
              </a:rPr>
              <a:t>these 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classified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as:</a:t>
            </a:r>
            <a:endParaRPr lang="en-US" sz="20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241300">
              <a:lnSpc>
                <a:spcPts val="1630"/>
              </a:lnSpc>
            </a:pPr>
            <a:r>
              <a:rPr lang="en-US" sz="2000" spc="-5" dirty="0" smtClean="0">
                <a:latin typeface="Times New Roman"/>
                <a:cs typeface="Times New Roman"/>
              </a:rPr>
              <a:t>A-</a:t>
            </a:r>
            <a:r>
              <a:rPr lang="en-US" sz="2000" spc="-45" dirty="0" smtClean="0">
                <a:latin typeface="Times New Roman"/>
                <a:cs typeface="Times New Roman"/>
              </a:rPr>
              <a:t> </a:t>
            </a:r>
            <a:r>
              <a:rPr lang="en-US" sz="2000" b="1" spc="-5" dirty="0" smtClean="0">
                <a:latin typeface="Times New Roman"/>
                <a:cs typeface="Times New Roman"/>
              </a:rPr>
              <a:t>Major</a:t>
            </a:r>
            <a:r>
              <a:rPr lang="en-US" sz="2000" b="1" spc="-15" dirty="0" smtClean="0">
                <a:latin typeface="Times New Roman"/>
                <a:cs typeface="Times New Roman"/>
              </a:rPr>
              <a:t> </a:t>
            </a:r>
            <a:r>
              <a:rPr lang="en-US" sz="2000" b="1" spc="-5" dirty="0" smtClean="0">
                <a:latin typeface="Times New Roman"/>
                <a:cs typeface="Times New Roman"/>
              </a:rPr>
              <a:t>elements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514350">
              <a:lnSpc>
                <a:spcPts val="1610"/>
              </a:lnSpc>
            </a:pPr>
            <a:r>
              <a:rPr lang="en-US" sz="2000" spc="-5" dirty="0" smtClean="0">
                <a:latin typeface="Times New Roman"/>
                <a:cs typeface="Times New Roman"/>
              </a:rPr>
              <a:t>(calcium,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phosphorus,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latin typeface="Times New Roman"/>
                <a:cs typeface="Times New Roman"/>
              </a:rPr>
              <a:t>potassium,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sodium,</a:t>
            </a:r>
            <a:r>
              <a:rPr lang="en-US" sz="2000" spc="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chlorine,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err="1" smtClean="0">
                <a:latin typeface="Times New Roman"/>
                <a:cs typeface="Times New Roman"/>
              </a:rPr>
              <a:t>sulphur</a:t>
            </a:r>
            <a:r>
              <a:rPr lang="en-US" sz="2000" spc="-5" dirty="0" smtClean="0">
                <a:latin typeface="Times New Roman"/>
                <a:cs typeface="Times New Roman"/>
              </a:rPr>
              <a:t>,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magnesium)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241300">
              <a:lnSpc>
                <a:spcPts val="1610"/>
              </a:lnSpc>
            </a:pPr>
            <a:r>
              <a:rPr lang="en-US" sz="2000" spc="-5" dirty="0" smtClean="0">
                <a:latin typeface="Times New Roman"/>
                <a:cs typeface="Times New Roman"/>
              </a:rPr>
              <a:t>B-</a:t>
            </a:r>
            <a:r>
              <a:rPr lang="en-US" sz="2000" spc="35" dirty="0" smtClean="0">
                <a:latin typeface="Times New Roman"/>
                <a:cs typeface="Times New Roman"/>
              </a:rPr>
              <a:t> </a:t>
            </a:r>
            <a:r>
              <a:rPr lang="en-US" sz="2000" b="1" spc="-5" dirty="0" smtClean="0">
                <a:latin typeface="Times New Roman"/>
                <a:cs typeface="Times New Roman"/>
              </a:rPr>
              <a:t>Micro</a:t>
            </a:r>
            <a:r>
              <a:rPr lang="en-US" sz="2000" b="1" dirty="0" smtClean="0">
                <a:latin typeface="Times New Roman"/>
                <a:cs typeface="Times New Roman"/>
              </a:rPr>
              <a:t> or</a:t>
            </a:r>
            <a:r>
              <a:rPr lang="en-US" sz="2000" b="1" spc="-5" dirty="0" smtClean="0">
                <a:latin typeface="Times New Roman"/>
                <a:cs typeface="Times New Roman"/>
              </a:rPr>
              <a:t> trace</a:t>
            </a:r>
            <a:r>
              <a:rPr lang="en-US" sz="2000" b="1" spc="-10" dirty="0" smtClean="0">
                <a:latin typeface="Times New Roman"/>
                <a:cs typeface="Times New Roman"/>
              </a:rPr>
              <a:t> </a:t>
            </a:r>
            <a:r>
              <a:rPr lang="en-US" sz="2000" b="1" spc="-5" dirty="0" smtClean="0">
                <a:latin typeface="Times New Roman"/>
                <a:cs typeface="Times New Roman"/>
              </a:rPr>
              <a:t>elements</a:t>
            </a:r>
            <a:endParaRPr lang="en-US" sz="2000" dirty="0" smtClean="0">
              <a:latin typeface="Times New Roman"/>
              <a:cs typeface="Times New Roman"/>
            </a:endParaRPr>
          </a:p>
          <a:p>
            <a:pPr marL="514350">
              <a:lnSpc>
                <a:spcPts val="1630"/>
              </a:lnSpc>
            </a:pPr>
            <a:r>
              <a:rPr lang="en-US" sz="2000" spc="-5" dirty="0" smtClean="0">
                <a:latin typeface="Times New Roman"/>
                <a:cs typeface="Times New Roman"/>
              </a:rPr>
              <a:t>(iron, iodine,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copper,</a:t>
            </a:r>
            <a:r>
              <a:rPr lang="en-US" sz="2000" spc="-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manganese,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zinc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and</a:t>
            </a:r>
            <a:r>
              <a:rPr lang="en-US" sz="2000" dirty="0" smtClean="0">
                <a:latin typeface="Times New Roman"/>
                <a:cs typeface="Times New Roman"/>
              </a:rPr>
              <a:t> cobalt).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12700" marR="224790">
              <a:lnSpc>
                <a:spcPts val="1610"/>
              </a:lnSpc>
            </a:pPr>
            <a:r>
              <a:rPr lang="en-US" sz="2000" spc="-5" dirty="0" smtClean="0">
                <a:latin typeface="Times New Roman"/>
                <a:cs typeface="Times New Roman"/>
              </a:rPr>
              <a:t>Normally</a:t>
            </a:r>
            <a:r>
              <a:rPr lang="en-US" sz="2000" spc="-2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trace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elements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are</a:t>
            </a:r>
            <a:r>
              <a:rPr lang="en-US" sz="2000" spc="-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present</a:t>
            </a:r>
            <a:r>
              <a:rPr lang="en-US" sz="2000" spc="-1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in</a:t>
            </a:r>
            <a:r>
              <a:rPr lang="en-US" sz="2000" spc="-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animal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body</a:t>
            </a:r>
            <a:r>
              <a:rPr lang="en-US" sz="2000" spc="-1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in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a </a:t>
            </a:r>
            <a:r>
              <a:rPr lang="en-US" sz="2000" spc="-5" dirty="0" smtClean="0">
                <a:latin typeface="Times New Roman"/>
                <a:cs typeface="Times New Roman"/>
              </a:rPr>
              <a:t>concentration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not</a:t>
            </a:r>
            <a:r>
              <a:rPr lang="en-US" sz="2000" spc="-1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greater </a:t>
            </a:r>
            <a:r>
              <a:rPr lang="en-US" sz="2000" spc="-33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than</a:t>
            </a:r>
            <a:r>
              <a:rPr lang="en-US" sz="2000" spc="-1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50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latin typeface="Times New Roman"/>
                <a:cs typeface="Times New Roman"/>
              </a:rPr>
              <a:t>mg/kg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and</a:t>
            </a:r>
            <a:r>
              <a:rPr lang="en-US" sz="2000" spc="2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are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required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latin typeface="Times New Roman"/>
                <a:cs typeface="Times New Roman"/>
              </a:rPr>
              <a:t>at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less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than </a:t>
            </a:r>
            <a:r>
              <a:rPr lang="en-US" sz="2000" dirty="0" smtClean="0">
                <a:latin typeface="Times New Roman"/>
                <a:cs typeface="Times New Roman"/>
              </a:rPr>
              <a:t>100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mg/kg</a:t>
            </a:r>
            <a:r>
              <a:rPr lang="en-US" sz="2000" spc="-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diet.</a:t>
            </a:r>
            <a:endParaRPr lang="en-US" sz="20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lang="en-US" sz="2000" dirty="0" smtClean="0">
              <a:latin typeface="Times New Roman"/>
              <a:cs typeface="Times New Roman"/>
            </a:endParaRPr>
          </a:p>
          <a:p>
            <a:pPr marL="12700" marR="412750">
              <a:lnSpc>
                <a:spcPts val="1610"/>
              </a:lnSpc>
            </a:pPr>
            <a:r>
              <a:rPr lang="en-US" sz="2000" dirty="0" smtClean="0">
                <a:latin typeface="Times New Roman"/>
                <a:cs typeface="Times New Roman"/>
              </a:rPr>
              <a:t>Table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(1)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spc="-10" dirty="0" smtClean="0">
                <a:latin typeface="Times New Roman"/>
                <a:cs typeface="Times New Roman"/>
              </a:rPr>
              <a:t>Nutritionally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important</a:t>
            </a:r>
            <a:r>
              <a:rPr lang="en-US" sz="2000" spc="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essential mineral</a:t>
            </a:r>
            <a:r>
              <a:rPr lang="en-US" sz="2000" spc="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elements</a:t>
            </a:r>
            <a:r>
              <a:rPr lang="en-US" sz="2000" spc="1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and</a:t>
            </a:r>
            <a:r>
              <a:rPr lang="en-US" sz="2000" spc="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their</a:t>
            </a:r>
            <a:r>
              <a:rPr lang="en-US" sz="2000" spc="1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approximate </a:t>
            </a:r>
            <a:r>
              <a:rPr lang="en-US" sz="2000" spc="-335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concentration</a:t>
            </a:r>
            <a:r>
              <a:rPr lang="en-US" sz="2000" dirty="0" smtClean="0">
                <a:latin typeface="Times New Roman"/>
                <a:cs typeface="Times New Roman"/>
              </a:rPr>
              <a:t> </a:t>
            </a:r>
            <a:r>
              <a:rPr lang="en-US" sz="2000" spc="-5" dirty="0" smtClean="0">
                <a:latin typeface="Times New Roman"/>
                <a:cs typeface="Times New Roman"/>
              </a:rPr>
              <a:t>in</a:t>
            </a:r>
            <a:r>
              <a:rPr lang="en-US" sz="2000" spc="-15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the </a:t>
            </a:r>
            <a:r>
              <a:rPr lang="en-US" sz="2000" spc="-5" dirty="0" smtClean="0">
                <a:latin typeface="Times New Roman"/>
                <a:cs typeface="Times New Roman"/>
              </a:rPr>
              <a:t>animal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872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2119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Table</a:t>
            </a:r>
            <a:r>
              <a:rPr lang="en-US" sz="2800" spc="10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(1)</a:t>
            </a:r>
            <a:r>
              <a:rPr lang="en-US" sz="2800" spc="10" dirty="0" smtClean="0">
                <a:latin typeface="Times New Roman"/>
                <a:cs typeface="Times New Roman"/>
              </a:rPr>
              <a:t> </a:t>
            </a:r>
            <a:r>
              <a:rPr lang="en-US" sz="2800" spc="-10" dirty="0" smtClean="0">
                <a:latin typeface="Times New Roman"/>
                <a:cs typeface="Times New Roman"/>
              </a:rPr>
              <a:t>Nutritionally</a:t>
            </a:r>
            <a:r>
              <a:rPr lang="en-US" sz="2800" spc="5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important</a:t>
            </a:r>
            <a:r>
              <a:rPr lang="en-US" sz="2800" spc="15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essential mineral</a:t>
            </a:r>
            <a:r>
              <a:rPr lang="en-US" sz="2800" spc="15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elements</a:t>
            </a:r>
            <a:r>
              <a:rPr lang="en-US" sz="2800" spc="15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and</a:t>
            </a:r>
            <a:r>
              <a:rPr lang="en-US" sz="2800" spc="5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their</a:t>
            </a:r>
            <a:r>
              <a:rPr lang="en-US" sz="2800" spc="10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approximate </a:t>
            </a:r>
            <a:r>
              <a:rPr lang="en-US" sz="2800" spc="-335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concentration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spc="-5" dirty="0" smtClean="0">
                <a:latin typeface="Times New Roman"/>
                <a:cs typeface="Times New Roman"/>
              </a:rPr>
              <a:t>in</a:t>
            </a:r>
            <a:r>
              <a:rPr lang="en-US" sz="2800" spc="-15" dirty="0" smtClean="0">
                <a:latin typeface="Times New Roman"/>
                <a:cs typeface="Times New Roman"/>
              </a:rPr>
              <a:t> </a:t>
            </a:r>
            <a:r>
              <a:rPr lang="en-US" sz="2800" dirty="0" smtClean="0">
                <a:latin typeface="Times New Roman"/>
                <a:cs typeface="Times New Roman"/>
              </a:rPr>
              <a:t>the </a:t>
            </a:r>
            <a:r>
              <a:rPr lang="en-US" sz="2800" spc="-5" dirty="0" smtClean="0">
                <a:latin typeface="Times New Roman"/>
                <a:cs typeface="Times New Roman"/>
              </a:rPr>
              <a:t>animal.</a:t>
            </a:r>
            <a:r>
              <a:rPr lang="en-US" sz="2800" dirty="0" smtClean="0">
                <a:latin typeface="Times New Roman"/>
                <a:cs typeface="Times New Roman"/>
              </a:rPr>
              <a:t/>
            </a:r>
            <a:br>
              <a:rPr lang="en-US" sz="2800" dirty="0" smtClean="0">
                <a:latin typeface="Times New Roman"/>
                <a:cs typeface="Times New Roman"/>
              </a:rPr>
            </a:br>
            <a:endParaRPr lang="en-US" sz="2800" dirty="0"/>
          </a:p>
        </p:txBody>
      </p:sp>
      <p:pic>
        <p:nvPicPr>
          <p:cNvPr id="4" name="object 6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2533" y="1151467"/>
            <a:ext cx="10890780" cy="52944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139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944" y="519289"/>
            <a:ext cx="10936111" cy="5409319"/>
          </a:xfrm>
        </p:spPr>
        <p:txBody>
          <a:bodyPr>
            <a:normAutofit/>
          </a:bodyPr>
          <a:lstStyle/>
          <a:p>
            <a:pPr marL="12700" algn="just">
              <a:lnSpc>
                <a:spcPct val="100000"/>
              </a:lnSpc>
              <a:spcBef>
                <a:spcPts val="105"/>
              </a:spcBef>
            </a:pPr>
            <a:r>
              <a:rPr lang="en-US" sz="2000" b="1" spc="-5" dirty="0" smtClean="0">
                <a:latin typeface="Times New Roman"/>
                <a:cs typeface="Times New Roman"/>
              </a:rPr>
              <a:t>Mineral</a:t>
            </a:r>
            <a:r>
              <a:rPr lang="en-US" sz="2000" b="1" spc="-10" dirty="0" smtClean="0">
                <a:latin typeface="Times New Roman"/>
                <a:cs typeface="Times New Roman"/>
              </a:rPr>
              <a:t> </a:t>
            </a:r>
            <a:r>
              <a:rPr lang="en-US" sz="2000" b="1" spc="-5" dirty="0" smtClean="0">
                <a:latin typeface="Times New Roman"/>
                <a:cs typeface="Times New Roman"/>
              </a:rPr>
              <a:t>Functions:</a:t>
            </a:r>
          </a:p>
          <a:p>
            <a:pPr marL="12700" algn="just">
              <a:lnSpc>
                <a:spcPct val="100000"/>
              </a:lnSpc>
              <a:spcBef>
                <a:spcPts val="105"/>
              </a:spcBef>
            </a:pPr>
            <a:endParaRPr lang="en-US" sz="20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lang="en-US" sz="1800" dirty="0" smtClean="0">
              <a:latin typeface="Times New Roman"/>
              <a:cs typeface="Times New Roman"/>
            </a:endParaRPr>
          </a:p>
          <a:p>
            <a:pPr marL="162560" indent="-150495" algn="just">
              <a:lnSpc>
                <a:spcPts val="1630"/>
              </a:lnSpc>
              <a:buSzPct val="92857"/>
              <a:buAutoNum type="arabicPlain"/>
              <a:tabLst>
                <a:tab pos="163195" algn="l"/>
              </a:tabLst>
            </a:pPr>
            <a:r>
              <a:rPr lang="en-US" sz="1800" b="1" spc="-5" dirty="0" smtClean="0">
                <a:latin typeface="Times New Roman"/>
                <a:cs typeface="Times New Roman"/>
              </a:rPr>
              <a:t>Catalytic</a:t>
            </a:r>
            <a:r>
              <a:rPr lang="en-US" sz="1800" b="1" spc="-35" dirty="0" smtClean="0">
                <a:latin typeface="Times New Roman"/>
                <a:cs typeface="Times New Roman"/>
              </a:rPr>
              <a:t> </a:t>
            </a:r>
            <a:r>
              <a:rPr lang="en-US" sz="1800" b="1" spc="-5" dirty="0" smtClean="0">
                <a:latin typeface="Times New Roman"/>
                <a:cs typeface="Times New Roman"/>
              </a:rPr>
              <a:t>functions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12700" marR="5080" algn="just">
              <a:lnSpc>
                <a:spcPts val="1610"/>
              </a:lnSpc>
              <a:spcBef>
                <a:spcPts val="65"/>
              </a:spcBef>
            </a:pPr>
            <a:r>
              <a:rPr lang="en-US" sz="1800" spc="-5" dirty="0" smtClean="0">
                <a:latin typeface="Times New Roman"/>
                <a:cs typeface="Times New Roman"/>
              </a:rPr>
              <a:t>Some mineral elements are firmly bound </a:t>
            </a:r>
            <a:r>
              <a:rPr lang="en-US" sz="1800" dirty="0" smtClean="0">
                <a:latin typeface="Times New Roman"/>
                <a:cs typeface="Times New Roman"/>
              </a:rPr>
              <a:t>to </a:t>
            </a:r>
            <a:r>
              <a:rPr lang="en-US" sz="1800" spc="-5" dirty="0" smtClean="0">
                <a:latin typeface="Times New Roman"/>
                <a:cs typeface="Times New Roman"/>
              </a:rPr>
              <a:t>the proteins </a:t>
            </a:r>
            <a:r>
              <a:rPr lang="en-US" sz="1800" dirty="0" smtClean="0">
                <a:latin typeface="Times New Roman"/>
                <a:cs typeface="Times New Roman"/>
              </a:rPr>
              <a:t>of </a:t>
            </a:r>
            <a:r>
              <a:rPr lang="en-US" sz="1800" spc="-5" dirty="0" smtClean="0">
                <a:latin typeface="Times New Roman"/>
                <a:cs typeface="Times New Roman"/>
              </a:rPr>
              <a:t>enzymes </a:t>
            </a:r>
            <a:r>
              <a:rPr lang="en-US" sz="1800" dirty="0" smtClean="0">
                <a:latin typeface="Times New Roman"/>
                <a:cs typeface="Times New Roman"/>
              </a:rPr>
              <a:t>, </a:t>
            </a:r>
            <a:r>
              <a:rPr lang="en-US" sz="1800" spc="-5" dirty="0" smtClean="0">
                <a:latin typeface="Times New Roman"/>
                <a:cs typeface="Times New Roman"/>
              </a:rPr>
              <a:t>while others are 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present </a:t>
            </a:r>
            <a:r>
              <a:rPr lang="en-US" sz="1800" dirty="0" smtClean="0">
                <a:latin typeface="Times New Roman"/>
                <a:cs typeface="Times New Roman"/>
              </a:rPr>
              <a:t>in </a:t>
            </a:r>
            <a:r>
              <a:rPr lang="en-US" sz="1800" spc="-5" dirty="0" smtClean="0">
                <a:latin typeface="Times New Roman"/>
                <a:cs typeface="Times New Roman"/>
              </a:rPr>
              <a:t>prosthetic groups in chelated </a:t>
            </a:r>
            <a:r>
              <a:rPr lang="en-US" sz="1800" spc="-10" dirty="0" smtClean="0">
                <a:latin typeface="Times New Roman"/>
                <a:cs typeface="Times New Roman"/>
              </a:rPr>
              <a:t>form. </a:t>
            </a:r>
            <a:r>
              <a:rPr lang="en-US" sz="1800" dirty="0" smtClean="0">
                <a:latin typeface="Times New Roman"/>
                <a:cs typeface="Times New Roman"/>
              </a:rPr>
              <a:t>A chelate </a:t>
            </a:r>
            <a:r>
              <a:rPr lang="en-US" sz="1800" spc="-5" dirty="0" smtClean="0">
                <a:latin typeface="Times New Roman"/>
                <a:cs typeface="Times New Roman"/>
              </a:rPr>
              <a:t>is </a:t>
            </a:r>
            <a:r>
              <a:rPr lang="en-US" sz="1800" dirty="0" smtClean="0">
                <a:latin typeface="Times New Roman"/>
                <a:cs typeface="Times New Roman"/>
              </a:rPr>
              <a:t>a </a:t>
            </a:r>
            <a:r>
              <a:rPr lang="en-US" sz="1800" spc="-5" dirty="0" smtClean="0">
                <a:latin typeface="Times New Roman"/>
                <a:cs typeface="Times New Roman"/>
              </a:rPr>
              <a:t>cyclic compound that is 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formed</a:t>
            </a:r>
            <a:r>
              <a:rPr lang="en-US" sz="1800" spc="-7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between</a:t>
            </a:r>
            <a:r>
              <a:rPr lang="en-US" sz="1800" spc="-8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an</a:t>
            </a:r>
            <a:r>
              <a:rPr lang="en-US" sz="1800" spc="-8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organic</a:t>
            </a:r>
            <a:r>
              <a:rPr lang="en-US" sz="1800" spc="-7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molecule</a:t>
            </a:r>
            <a:r>
              <a:rPr lang="en-US" sz="1800" spc="-7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and</a:t>
            </a:r>
            <a:r>
              <a:rPr lang="en-US" sz="1800" spc="-6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a</a:t>
            </a:r>
            <a:r>
              <a:rPr lang="en-US" sz="1800" spc="-8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metallic</a:t>
            </a:r>
            <a:r>
              <a:rPr lang="en-US" sz="1800" spc="-8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ion,</a:t>
            </a:r>
            <a:r>
              <a:rPr lang="en-US" sz="1800" spc="-7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chelate</a:t>
            </a:r>
            <a:r>
              <a:rPr lang="en-US" sz="1800" spc="-7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is</a:t>
            </a:r>
            <a:r>
              <a:rPr lang="en-US" sz="1800" spc="-6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derived</a:t>
            </a:r>
            <a:r>
              <a:rPr lang="en-US" sz="1800" spc="-6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from</a:t>
            </a:r>
            <a:r>
              <a:rPr lang="en-US" sz="1800" spc="-9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the</a:t>
            </a:r>
            <a:r>
              <a:rPr lang="en-US" sz="1800" spc="-70" dirty="0" smtClean="0">
                <a:latin typeface="Times New Roman"/>
                <a:cs typeface="Times New Roman"/>
              </a:rPr>
              <a:t> </a:t>
            </a:r>
            <a:r>
              <a:rPr lang="en-US" sz="1800" spc="5" dirty="0" smtClean="0">
                <a:latin typeface="Times New Roman"/>
                <a:cs typeface="Times New Roman"/>
              </a:rPr>
              <a:t>Greek </a:t>
            </a:r>
            <a:r>
              <a:rPr lang="en-US" sz="1800" spc="-34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work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meaning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‘claw.</a:t>
            </a:r>
            <a:r>
              <a:rPr lang="en-US" sz="1800" spc="-2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There</a:t>
            </a:r>
            <a:r>
              <a:rPr lang="en-US" sz="1800" dirty="0" smtClean="0">
                <a:latin typeface="Times New Roman"/>
                <a:cs typeface="Times New Roman"/>
              </a:rPr>
              <a:t> are</a:t>
            </a:r>
            <a:r>
              <a:rPr lang="en-US" sz="1800" spc="-1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two</a:t>
            </a:r>
            <a:r>
              <a:rPr lang="en-US" sz="1800" spc="-1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types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of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chelates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:</a:t>
            </a:r>
          </a:p>
          <a:p>
            <a:pPr>
              <a:lnSpc>
                <a:spcPct val="100000"/>
              </a:lnSpc>
            </a:pPr>
            <a:endParaRPr lang="en-US" sz="1800" dirty="0" smtClean="0">
              <a:latin typeface="Times New Roman"/>
              <a:cs typeface="Times New Roman"/>
            </a:endParaRPr>
          </a:p>
          <a:p>
            <a:pPr marL="469900" marR="359410" lvl="1">
              <a:lnSpc>
                <a:spcPts val="1610"/>
              </a:lnSpc>
              <a:buFont typeface="Times New Roman"/>
              <a:buAutoNum type="alphaLcPeriod"/>
              <a:tabLst>
                <a:tab pos="470534" algn="l"/>
              </a:tabLst>
            </a:pPr>
            <a:r>
              <a:rPr lang="en-US" sz="1800" spc="-5" dirty="0" smtClean="0">
                <a:latin typeface="Times New Roman"/>
                <a:cs typeface="Times New Roman"/>
              </a:rPr>
              <a:t>Natural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chelates such</a:t>
            </a:r>
            <a:r>
              <a:rPr lang="en-US" sz="1800" dirty="0" smtClean="0">
                <a:latin typeface="Times New Roman"/>
                <a:cs typeface="Times New Roman"/>
              </a:rPr>
              <a:t> as</a:t>
            </a:r>
            <a:r>
              <a:rPr lang="en-US" sz="1800" spc="2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chlorophylls,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cytochromes,</a:t>
            </a:r>
            <a:r>
              <a:rPr lang="en-US" sz="1800" spc="1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hemoglobin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and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vitamin </a:t>
            </a:r>
            <a:r>
              <a:rPr lang="en-US" sz="1800" spc="-33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B12.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lvl="1" indent="-229235">
              <a:lnSpc>
                <a:spcPts val="1565"/>
              </a:lnSpc>
              <a:buFont typeface="Times New Roman"/>
              <a:buAutoNum type="alphaLcPeriod"/>
              <a:tabLst>
                <a:tab pos="470534" algn="l"/>
              </a:tabLst>
            </a:pPr>
            <a:r>
              <a:rPr lang="en-US" sz="1800" spc="-5" dirty="0" smtClean="0">
                <a:latin typeface="Times New Roman"/>
                <a:cs typeface="Times New Roman"/>
              </a:rPr>
              <a:t>Synthetic chelates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such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as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EDTA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.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5110" y="4008640"/>
            <a:ext cx="6218945" cy="21796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83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8058"/>
            <a:ext cx="12112978" cy="6492875"/>
          </a:xfrm>
        </p:spPr>
        <p:txBody>
          <a:bodyPr/>
          <a:lstStyle/>
          <a:p>
            <a:pPr marL="101600" lvl="0" defTabSz="457200">
              <a:lnSpc>
                <a:spcPts val="1635"/>
              </a:lnSpc>
              <a:spcBef>
                <a:spcPts val="100"/>
              </a:spcBef>
            </a:pPr>
            <a:r>
              <a:rPr lang="en-US" sz="1400" b="1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2-Physiological</a:t>
            </a:r>
            <a:r>
              <a:rPr lang="en-US" sz="1400" b="1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400" b="1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functions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sodium, potassium</a:t>
            </a:r>
            <a:r>
              <a:rPr lang="en-US" sz="1800" spc="-2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and</a:t>
            </a:r>
            <a:r>
              <a:rPr lang="en-US" sz="18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chlorine</a:t>
            </a:r>
            <a:r>
              <a:rPr lang="en-US" sz="1800" spc="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concerned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with</a:t>
            </a:r>
            <a:r>
              <a:rPr lang="en-US" sz="18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the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maintenance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of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acid–base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balance, </a:t>
            </a:r>
            <a:r>
              <a:rPr lang="en-US" sz="1800" spc="-33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membrane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permeability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and</a:t>
            </a:r>
            <a:r>
              <a:rPr lang="en-US" sz="18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the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osmotic</a:t>
            </a:r>
            <a:r>
              <a:rPr lang="en-US" sz="18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control</a:t>
            </a:r>
            <a:r>
              <a:rPr lang="en-US" sz="1800" spc="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of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water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distribution</a:t>
            </a:r>
            <a:r>
              <a:rPr lang="en-US" sz="1800" spc="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within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the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body. </a:t>
            </a:r>
            <a: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b="1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3-Structural</a:t>
            </a:r>
            <a:r>
              <a:rPr lang="en-US" sz="1800" b="1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b="1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functions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calcium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and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phosphorus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are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essential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components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of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the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skeleton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and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sulphur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is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necessary</a:t>
            </a:r>
            <a:r>
              <a:rPr lang="en-US" sz="1800" spc="-2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for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the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synthesis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of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structural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proteins</a:t>
            </a:r>
            <a: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.</a:t>
            </a:r>
            <a:b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4-</a:t>
            </a:r>
            <a:r>
              <a:rPr lang="en-US" sz="1800" b="1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Regulatory</a:t>
            </a:r>
            <a:r>
              <a:rPr lang="en-US" sz="1800" b="1" spc="-2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b="1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functions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in</a:t>
            </a:r>
            <a:r>
              <a:rPr lang="en-US" sz="1800" spc="-5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controlling</a:t>
            </a:r>
            <a:r>
              <a:rPr lang="en-US" sz="1800" spc="-4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cell</a:t>
            </a:r>
            <a:r>
              <a:rPr lang="en-US" sz="1800" spc="-4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replication</a:t>
            </a:r>
            <a:r>
              <a:rPr lang="en-US" sz="1800" spc="-3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and</a:t>
            </a:r>
            <a:r>
              <a:rPr lang="en-US" sz="1800" spc="-3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differentiation;</a:t>
            </a:r>
            <a:r>
              <a:rPr lang="en-US" sz="1800" spc="-4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zinc</a:t>
            </a:r>
            <a:r>
              <a:rPr lang="en-US" sz="1800" spc="-4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acts</a:t>
            </a:r>
            <a:r>
              <a:rPr lang="en-US" sz="1800" spc="-4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in</a:t>
            </a:r>
            <a:r>
              <a:rPr lang="en-US" sz="1800" spc="-4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this</a:t>
            </a:r>
            <a:r>
              <a:rPr lang="en-US" sz="1800" spc="-3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way</a:t>
            </a:r>
            <a:r>
              <a:rPr lang="en-US" sz="1800" spc="-5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by</a:t>
            </a:r>
            <a:r>
              <a:rPr lang="en-US" sz="1800" spc="-5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influencing</a:t>
            </a:r>
            <a:r>
              <a:rPr lang="en-US" sz="1800" spc="-4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the </a:t>
            </a:r>
            <a:r>
              <a:rPr lang="en-US" sz="1800" spc="-33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transcription</a:t>
            </a:r>
            <a:r>
              <a:rPr lang="en-US" sz="1800" spc="-5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process,</a:t>
            </a:r>
            <a:r>
              <a:rPr lang="en-US" sz="1800" spc="-5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in</a:t>
            </a:r>
            <a:r>
              <a:rPr lang="en-US" sz="1800" spc="-3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which</a:t>
            </a:r>
            <a:r>
              <a:rPr lang="en-US" sz="1800" spc="-3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genetic</a:t>
            </a:r>
            <a:r>
              <a:rPr lang="en-US" sz="1800" spc="-3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information</a:t>
            </a:r>
            <a:r>
              <a:rPr lang="en-US" sz="1800" spc="-3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in</a:t>
            </a:r>
            <a:r>
              <a:rPr lang="en-US" sz="1800" spc="-3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the</a:t>
            </a:r>
            <a:r>
              <a:rPr lang="en-US" sz="1800" spc="-3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nucleotide</a:t>
            </a:r>
            <a:r>
              <a:rPr lang="en-US" sz="1800" spc="-3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sequence</a:t>
            </a:r>
            <a:r>
              <a:rPr lang="en-US" sz="1800" spc="-4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of</a:t>
            </a:r>
            <a:r>
              <a:rPr lang="en-US" sz="1800" spc="-3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DNA</a:t>
            </a:r>
            <a:r>
              <a:rPr lang="en-US" sz="1800" spc="-3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is </a:t>
            </a:r>
            <a:r>
              <a:rPr lang="en-US" sz="1800" spc="-34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transferred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to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that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of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an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RNA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molecule</a:t>
            </a:r>
            <a: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.</a:t>
            </a:r>
            <a:b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number of elements have unique functions. Iron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is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important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as a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constituent of </a:t>
            </a:r>
            <a:r>
              <a:rPr lang="en-US" sz="1800" spc="-10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haem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, </a:t>
            </a:r>
            <a:r>
              <a:rPr lang="en-US" sz="1800" spc="-33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which is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an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essential part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of a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number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of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cytochromes important in respiration. Cobalt is </a:t>
            </a:r>
            <a:r>
              <a:rPr lang="en-US" sz="1800" spc="-33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component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of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vitamin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B</a:t>
            </a:r>
            <a:r>
              <a:rPr lang="en-US" sz="1800" baseline="-9259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12</a:t>
            </a:r>
            <a:r>
              <a:rPr lang="en-US" sz="1800" spc="195" baseline="-9259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and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iodine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forms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part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of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the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hormone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thyroxine.</a:t>
            </a:r>
            <a:endParaRPr lang="en-US" sz="1800" dirty="0">
              <a:solidFill>
                <a:prstClr val="black"/>
              </a:solidFill>
              <a:latin typeface="Times New Roman"/>
              <a:ea typeface="+mn-ea"/>
              <a:cs typeface="Times New Roman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023" y="0"/>
            <a:ext cx="6101056" cy="13906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305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489" y="169333"/>
            <a:ext cx="11559821" cy="6175023"/>
          </a:xfrm>
        </p:spPr>
        <p:txBody>
          <a:bodyPr>
            <a:normAutofit/>
          </a:bodyPr>
          <a:lstStyle/>
          <a:p>
            <a:pPr marL="101600" algn="just">
              <a:lnSpc>
                <a:spcPts val="1645"/>
              </a:lnSpc>
            </a:pPr>
            <a:r>
              <a:rPr lang="en-US" sz="1800" b="1" spc="-5" dirty="0" smtClean="0">
                <a:latin typeface="Times New Roman"/>
                <a:cs typeface="Times New Roman"/>
              </a:rPr>
              <a:t>Mineral</a:t>
            </a:r>
            <a:r>
              <a:rPr lang="en-US" sz="1800" b="1" spc="-20" dirty="0" smtClean="0">
                <a:latin typeface="Times New Roman"/>
                <a:cs typeface="Times New Roman"/>
              </a:rPr>
              <a:t> </a:t>
            </a:r>
            <a:r>
              <a:rPr lang="en-US" sz="1800" b="1" spc="-5" dirty="0" smtClean="0">
                <a:latin typeface="Times New Roman"/>
                <a:cs typeface="Times New Roman"/>
              </a:rPr>
              <a:t>Interaction</a:t>
            </a:r>
            <a:r>
              <a:rPr lang="en-US" sz="1800" spc="-5" dirty="0" smtClean="0">
                <a:latin typeface="Times New Roman"/>
                <a:cs typeface="Times New Roman"/>
              </a:rPr>
              <a:t>: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101600" marR="87630" algn="just">
              <a:lnSpc>
                <a:spcPct val="95900"/>
              </a:lnSpc>
              <a:spcBef>
                <a:spcPts val="30"/>
              </a:spcBef>
            </a:pPr>
            <a:r>
              <a:rPr lang="en-US" sz="1800" spc="-5" dirty="0" smtClean="0">
                <a:latin typeface="Times New Roman"/>
                <a:cs typeface="Times New Roman"/>
              </a:rPr>
              <a:t>The</a:t>
            </a:r>
            <a:r>
              <a:rPr lang="en-US" sz="1800" spc="-4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interaction</a:t>
            </a:r>
            <a:r>
              <a:rPr lang="en-US" sz="1800" spc="-4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of</a:t>
            </a:r>
            <a:r>
              <a:rPr lang="en-US" sz="1800" spc="-3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minerals</a:t>
            </a:r>
            <a:r>
              <a:rPr lang="en-US" sz="1800" spc="-4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with</a:t>
            </a:r>
            <a:r>
              <a:rPr lang="en-US" sz="1800" spc="-5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each</a:t>
            </a:r>
            <a:r>
              <a:rPr lang="en-US" sz="1800" spc="-4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other</a:t>
            </a:r>
            <a:r>
              <a:rPr lang="en-US" sz="1800" spc="-4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is</a:t>
            </a:r>
            <a:r>
              <a:rPr lang="en-US" sz="1800" spc="-4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an</a:t>
            </a:r>
            <a:r>
              <a:rPr lang="en-US" sz="1800" spc="-4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important</a:t>
            </a:r>
            <a:r>
              <a:rPr lang="en-US" sz="1800" spc="-3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factor</a:t>
            </a:r>
            <a:r>
              <a:rPr lang="en-US" sz="1800" spc="-4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in</a:t>
            </a:r>
            <a:r>
              <a:rPr lang="en-US" sz="1800" spc="-4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animal</a:t>
            </a:r>
            <a:r>
              <a:rPr lang="en-US" sz="1800" spc="-3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nutrition,</a:t>
            </a:r>
            <a:r>
              <a:rPr lang="en-US" sz="1800" spc="-45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and </a:t>
            </a:r>
            <a:r>
              <a:rPr lang="en-US" sz="1800" spc="-33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an </a:t>
            </a:r>
            <a:r>
              <a:rPr lang="en-US" sz="1800" spc="-5" dirty="0" smtClean="0">
                <a:latin typeface="Times New Roman"/>
                <a:cs typeface="Times New Roman"/>
              </a:rPr>
              <a:t>imbalance </a:t>
            </a:r>
            <a:r>
              <a:rPr lang="en-US" sz="1800" dirty="0" smtClean="0">
                <a:latin typeface="Times New Roman"/>
                <a:cs typeface="Times New Roman"/>
              </a:rPr>
              <a:t>of </a:t>
            </a:r>
            <a:r>
              <a:rPr lang="en-US" sz="1800" spc="-5" dirty="0" smtClean="0">
                <a:latin typeface="Times New Roman"/>
                <a:cs typeface="Times New Roman"/>
              </a:rPr>
              <a:t>mineral elements is important in the etiology </a:t>
            </a:r>
            <a:r>
              <a:rPr lang="en-US" sz="1800" dirty="0" smtClean="0">
                <a:latin typeface="Times New Roman"/>
                <a:cs typeface="Times New Roman"/>
              </a:rPr>
              <a:t>of certain </a:t>
            </a:r>
            <a:r>
              <a:rPr lang="en-US" sz="1800" spc="-5" dirty="0" smtClean="0">
                <a:latin typeface="Times New Roman"/>
                <a:cs typeface="Times New Roman"/>
              </a:rPr>
              <a:t>nutritional 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disorders </a:t>
            </a:r>
            <a:r>
              <a:rPr lang="en-US" sz="1800" dirty="0" smtClean="0">
                <a:latin typeface="Times New Roman"/>
                <a:cs typeface="Times New Roman"/>
              </a:rPr>
              <a:t>of </a:t>
            </a:r>
            <a:r>
              <a:rPr lang="en-US" sz="1800" spc="-5" dirty="0" smtClean="0">
                <a:latin typeface="Times New Roman"/>
                <a:cs typeface="Times New Roman"/>
              </a:rPr>
              <a:t>farm </a:t>
            </a:r>
            <a:r>
              <a:rPr lang="en-US" sz="1800" dirty="0" smtClean="0">
                <a:latin typeface="Times New Roman"/>
                <a:cs typeface="Times New Roman"/>
              </a:rPr>
              <a:t>animals. </a:t>
            </a:r>
            <a:r>
              <a:rPr lang="en-US" sz="1800" spc="-5" dirty="0" smtClean="0">
                <a:latin typeface="Times New Roman"/>
                <a:cs typeface="Times New Roman"/>
              </a:rPr>
              <a:t>Many minerals</a:t>
            </a:r>
            <a:r>
              <a:rPr lang="en-US" sz="1800" dirty="0" smtClean="0">
                <a:latin typeface="Times New Roman"/>
                <a:cs typeface="Times New Roman"/>
              </a:rPr>
              <a:t> are </a:t>
            </a:r>
            <a:r>
              <a:rPr lang="en-US" sz="1800" spc="-5" dirty="0" smtClean="0">
                <a:latin typeface="Times New Roman"/>
                <a:cs typeface="Times New Roman"/>
              </a:rPr>
              <a:t>toxic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causing illness </a:t>
            </a:r>
            <a:r>
              <a:rPr lang="en-US" sz="1800" dirty="0" smtClean="0">
                <a:latin typeface="Times New Roman"/>
                <a:cs typeface="Times New Roman"/>
              </a:rPr>
              <a:t>or </a:t>
            </a:r>
            <a:r>
              <a:rPr lang="en-US" sz="1800" spc="-5" dirty="0" smtClean="0">
                <a:latin typeface="Times New Roman"/>
                <a:cs typeface="Times New Roman"/>
              </a:rPr>
              <a:t>death</a:t>
            </a:r>
            <a:r>
              <a:rPr lang="en-US" sz="1800" dirty="0" smtClean="0">
                <a:latin typeface="Times New Roman"/>
                <a:cs typeface="Times New Roman"/>
              </a:rPr>
              <a:t> if </a:t>
            </a:r>
            <a:r>
              <a:rPr lang="en-US" sz="1800" spc="-5" dirty="0" smtClean="0">
                <a:latin typeface="Times New Roman"/>
                <a:cs typeface="Times New Roman"/>
              </a:rPr>
              <a:t>given to </a:t>
            </a:r>
            <a:r>
              <a:rPr lang="en-US" sz="1800" dirty="0" smtClean="0">
                <a:latin typeface="Times New Roman"/>
                <a:cs typeface="Times New Roman"/>
              </a:rPr>
              <a:t> the </a:t>
            </a:r>
            <a:r>
              <a:rPr lang="en-US" sz="1800" spc="-5" dirty="0" smtClean="0">
                <a:latin typeface="Times New Roman"/>
                <a:cs typeface="Times New Roman"/>
              </a:rPr>
              <a:t>animal </a:t>
            </a:r>
            <a:r>
              <a:rPr lang="en-US" sz="1800" dirty="0" smtClean="0">
                <a:latin typeface="Times New Roman"/>
                <a:cs typeface="Times New Roman"/>
              </a:rPr>
              <a:t>in </a:t>
            </a:r>
            <a:r>
              <a:rPr lang="en-US" sz="1800" spc="-5" dirty="0" smtClean="0">
                <a:latin typeface="Times New Roman"/>
                <a:cs typeface="Times New Roman"/>
              </a:rPr>
              <a:t>excessive quantities. Therefore, supplementation of </a:t>
            </a:r>
            <a:r>
              <a:rPr lang="en-US" sz="1800" dirty="0" smtClean="0">
                <a:latin typeface="Times New Roman"/>
                <a:cs typeface="Times New Roman"/>
              </a:rPr>
              <a:t>any diet </a:t>
            </a:r>
            <a:r>
              <a:rPr lang="en-US" sz="1800" spc="-10" dirty="0" smtClean="0">
                <a:latin typeface="Times New Roman"/>
                <a:cs typeface="Times New Roman"/>
              </a:rPr>
              <a:t>with </a:t>
            </a:r>
            <a:r>
              <a:rPr lang="en-US" sz="1800" spc="-5" dirty="0" smtClean="0">
                <a:latin typeface="Times New Roman"/>
                <a:cs typeface="Times New Roman"/>
              </a:rPr>
              <a:t>minerals 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should always </a:t>
            </a:r>
            <a:r>
              <a:rPr lang="en-US" sz="1800" dirty="0" smtClean="0">
                <a:latin typeface="Times New Roman"/>
                <a:cs typeface="Times New Roman"/>
              </a:rPr>
              <a:t>be </a:t>
            </a:r>
            <a:r>
              <a:rPr lang="en-US" sz="1800" spc="-5" dirty="0" smtClean="0">
                <a:latin typeface="Times New Roman"/>
                <a:cs typeface="Times New Roman"/>
              </a:rPr>
              <a:t>carried out </a:t>
            </a:r>
            <a:r>
              <a:rPr lang="en-US" sz="1800" spc="-10" dirty="0" smtClean="0">
                <a:latin typeface="Times New Roman"/>
                <a:cs typeface="Times New Roman"/>
              </a:rPr>
              <a:t>with </a:t>
            </a:r>
            <a:r>
              <a:rPr lang="en-US" sz="1800" spc="-5" dirty="0" smtClean="0">
                <a:latin typeface="Times New Roman"/>
                <a:cs typeface="Times New Roman"/>
              </a:rPr>
              <a:t>great care, the supplement should </a:t>
            </a:r>
            <a:r>
              <a:rPr lang="en-US" sz="1800" dirty="0" smtClean="0">
                <a:latin typeface="Times New Roman"/>
                <a:cs typeface="Times New Roman"/>
              </a:rPr>
              <a:t>be </a:t>
            </a:r>
            <a:r>
              <a:rPr lang="en-US" sz="1800" spc="-5" dirty="0" smtClean="0">
                <a:latin typeface="Times New Roman"/>
                <a:cs typeface="Times New Roman"/>
              </a:rPr>
              <a:t>tailored </a:t>
            </a:r>
            <a:r>
              <a:rPr lang="en-US" sz="1800" dirty="0" smtClean="0">
                <a:latin typeface="Times New Roman"/>
                <a:cs typeface="Times New Roman"/>
              </a:rPr>
              <a:t>to </a:t>
            </a:r>
            <a:r>
              <a:rPr lang="en-US" sz="1800" spc="-5" dirty="0" smtClean="0">
                <a:latin typeface="Times New Roman"/>
                <a:cs typeface="Times New Roman"/>
              </a:rPr>
              <a:t>the 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target animal </a:t>
            </a:r>
            <a:r>
              <a:rPr lang="en-US" sz="1800" dirty="0" smtClean="0">
                <a:latin typeface="Times New Roman"/>
                <a:cs typeface="Times New Roman"/>
              </a:rPr>
              <a:t>and </a:t>
            </a:r>
            <a:r>
              <a:rPr lang="en-US" sz="1800" spc="-5" dirty="0" smtClean="0">
                <a:latin typeface="Times New Roman"/>
                <a:cs typeface="Times New Roman"/>
              </a:rPr>
              <a:t>oversupply </a:t>
            </a:r>
            <a:r>
              <a:rPr lang="en-US" sz="1800" dirty="0" smtClean="0">
                <a:latin typeface="Times New Roman"/>
                <a:cs typeface="Times New Roman"/>
              </a:rPr>
              <a:t>should be </a:t>
            </a:r>
            <a:r>
              <a:rPr lang="en-US" sz="1800" spc="-5" dirty="0" smtClean="0">
                <a:latin typeface="Times New Roman"/>
                <a:cs typeface="Times New Roman"/>
              </a:rPr>
              <a:t>avoided </a:t>
            </a:r>
            <a:r>
              <a:rPr lang="en-US" sz="1800" spc="-10" dirty="0" smtClean="0">
                <a:latin typeface="Times New Roman"/>
                <a:cs typeface="Times New Roman"/>
              </a:rPr>
              <a:t>as </a:t>
            </a:r>
            <a:r>
              <a:rPr lang="en-US" sz="1800" dirty="0" smtClean="0">
                <a:latin typeface="Times New Roman"/>
                <a:cs typeface="Times New Roman"/>
              </a:rPr>
              <a:t>it </a:t>
            </a:r>
            <a:r>
              <a:rPr lang="en-US" sz="1800" spc="-5" dirty="0" smtClean="0">
                <a:latin typeface="Times New Roman"/>
                <a:cs typeface="Times New Roman"/>
              </a:rPr>
              <a:t>is wasteful and dangerous</a:t>
            </a:r>
            <a:r>
              <a:rPr lang="en-US" sz="1800" dirty="0" smtClean="0">
                <a:latin typeface="Times New Roman"/>
                <a:cs typeface="Times New Roman"/>
              </a:rPr>
              <a:t>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18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en-US" sz="1800" dirty="0" smtClean="0">
              <a:latin typeface="Times New Roman"/>
              <a:cs typeface="Times New Roman"/>
            </a:endParaRPr>
          </a:p>
          <a:p>
            <a:pPr marL="101600">
              <a:lnSpc>
                <a:spcPts val="1645"/>
              </a:lnSpc>
              <a:spcBef>
                <a:spcPts val="5"/>
              </a:spcBef>
            </a:pPr>
            <a:r>
              <a:rPr lang="en-US" sz="1800" spc="-5" dirty="0" smtClean="0">
                <a:latin typeface="Times New Roman"/>
                <a:cs typeface="Times New Roman"/>
              </a:rPr>
              <a:t>There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are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many</a:t>
            </a:r>
            <a:r>
              <a:rPr lang="en-US" sz="1800" spc="-1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ways</a:t>
            </a:r>
            <a:r>
              <a:rPr lang="en-US" sz="1800" spc="2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in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which</a:t>
            </a:r>
            <a:r>
              <a:rPr lang="en-US" sz="1800" spc="1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minerals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may</a:t>
            </a:r>
            <a:r>
              <a:rPr lang="en-US" sz="1800" spc="-1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interact, </a:t>
            </a:r>
            <a:r>
              <a:rPr lang="en-US" sz="1800" spc="-5" dirty="0" smtClean="0">
                <a:latin typeface="Times New Roman"/>
                <a:cs typeface="Times New Roman"/>
              </a:rPr>
              <a:t>but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the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three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major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ways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involve:</a:t>
            </a:r>
          </a:p>
          <a:p>
            <a:pPr marL="558800" lvl="1" indent="-229235">
              <a:lnSpc>
                <a:spcPts val="1610"/>
              </a:lnSpc>
              <a:buAutoNum type="arabicPeriod"/>
              <a:tabLst>
                <a:tab pos="559435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the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formation</a:t>
            </a:r>
            <a:r>
              <a:rPr lang="en-US" sz="1800" spc="-2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of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un-absorbable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compounds.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558800" lvl="1" indent="-229235">
              <a:lnSpc>
                <a:spcPts val="1610"/>
              </a:lnSpc>
              <a:buAutoNum type="arabicPeriod"/>
              <a:tabLst>
                <a:tab pos="559435" algn="l"/>
              </a:tabLst>
            </a:pPr>
            <a:r>
              <a:rPr lang="en-US" sz="1800" spc="-5" dirty="0" smtClean="0">
                <a:latin typeface="Times New Roman"/>
                <a:cs typeface="Times New Roman"/>
              </a:rPr>
              <a:t>competition </a:t>
            </a:r>
            <a:r>
              <a:rPr lang="en-US" sz="1800" dirty="0" smtClean="0">
                <a:latin typeface="Times New Roman"/>
                <a:cs typeface="Times New Roman"/>
              </a:rPr>
              <a:t>for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metabolic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pathways.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558800" lvl="1" indent="-229235">
              <a:lnSpc>
                <a:spcPts val="1645"/>
              </a:lnSpc>
              <a:buAutoNum type="arabicPeriod"/>
              <a:tabLst>
                <a:tab pos="559435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the</a:t>
            </a:r>
            <a:r>
              <a:rPr lang="en-US" sz="1800" spc="-2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induction</a:t>
            </a:r>
            <a:r>
              <a:rPr lang="en-US" sz="1800" dirty="0" smtClean="0">
                <a:latin typeface="Times New Roman"/>
                <a:cs typeface="Times New Roman"/>
              </a:rPr>
              <a:t> of</a:t>
            </a:r>
            <a:r>
              <a:rPr lang="en-US" sz="1800" spc="-5" dirty="0" smtClean="0">
                <a:latin typeface="Times New Roman"/>
                <a:cs typeface="Times New Roman"/>
              </a:rPr>
              <a:t> metal-binding</a:t>
            </a:r>
            <a:r>
              <a:rPr lang="en-US" sz="1800" spc="-2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proteins.</a:t>
            </a:r>
            <a:endParaRPr lang="en-US" sz="18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lang="en-US" sz="1800" dirty="0">
              <a:latin typeface="Times New Roman"/>
              <a:cs typeface="Times New Roman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244" y="3533423"/>
            <a:ext cx="3793067" cy="229164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87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541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422" y="1061156"/>
            <a:ext cx="10868378" cy="5565422"/>
          </a:xfrm>
        </p:spPr>
        <p:txBody>
          <a:bodyPr>
            <a:normAutofit/>
          </a:bodyPr>
          <a:lstStyle/>
          <a:p>
            <a:pPr marL="101600" lvl="0" indent="0" defTabSz="457200">
              <a:lnSpc>
                <a:spcPts val="1630"/>
              </a:lnSpc>
              <a:spcBef>
                <a:spcPts val="5"/>
              </a:spcBef>
              <a:buNone/>
            </a:pPr>
            <a:r>
              <a:rPr lang="en-US" sz="1800" b="1" dirty="0">
                <a:solidFill>
                  <a:prstClr val="black"/>
                </a:solidFill>
                <a:latin typeface="Times New Roman"/>
                <a:cs typeface="Times New Roman"/>
              </a:rPr>
              <a:t>Supplementary</a:t>
            </a:r>
            <a:r>
              <a:rPr lang="en-US" sz="18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Sources</a:t>
            </a:r>
            <a:r>
              <a:rPr lang="en-US" sz="18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lang="en-US" sz="1800" b="1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Minerals</a:t>
            </a:r>
            <a:r>
              <a:rPr lang="en-US" sz="18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</a:p>
          <a:p>
            <a:pPr marL="101600" lvl="0" indent="0" defTabSz="457200">
              <a:lnSpc>
                <a:spcPts val="1630"/>
              </a:lnSpc>
              <a:spcBef>
                <a:spcPts val="5"/>
              </a:spcBef>
              <a:buNone/>
            </a:pP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01600" marR="793750" lvl="0" indent="0" defTabSz="457200">
              <a:lnSpc>
                <a:spcPts val="1610"/>
              </a:lnSpc>
              <a:spcBef>
                <a:spcPts val="60"/>
              </a:spcBef>
              <a:buNone/>
            </a:pP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Plants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plant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products</a:t>
            </a:r>
            <a:r>
              <a:rPr lang="en-US" sz="18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form</a:t>
            </a:r>
            <a:r>
              <a:rPr lang="en-US" sz="18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main</a:t>
            </a:r>
            <a:r>
              <a:rPr lang="en-US" sz="18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supply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nutrients</a:t>
            </a:r>
            <a:r>
              <a:rPr lang="en-US" sz="18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to</a:t>
            </a:r>
            <a:r>
              <a:rPr lang="en-US" sz="18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animals,</a:t>
            </a:r>
            <a:r>
              <a:rPr lang="en-US" sz="18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factors </a:t>
            </a:r>
            <a:r>
              <a:rPr lang="en-US" sz="1800" spc="-3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influence the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animal’s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mineral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intake</a:t>
            </a:r>
            <a:r>
              <a:rPr lang="en-US" sz="1800" spc="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are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</a:p>
          <a:p>
            <a:pPr marL="101600" marR="793750" lvl="0" indent="0" defTabSz="457200">
              <a:lnSpc>
                <a:spcPts val="1610"/>
              </a:lnSpc>
              <a:spcBef>
                <a:spcPts val="60"/>
              </a:spcBef>
              <a:buNone/>
            </a:pP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58800" lvl="0" indent="-229235" defTabSz="457200">
              <a:lnSpc>
                <a:spcPts val="1530"/>
              </a:lnSpc>
              <a:spcBef>
                <a:spcPts val="0"/>
              </a:spcBef>
              <a:buFontTx/>
              <a:buAutoNum type="arabicPeriod"/>
              <a:tabLst>
                <a:tab pos="559435" algn="l"/>
              </a:tabLst>
            </a:pP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8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composition</a:t>
            </a:r>
            <a:r>
              <a:rPr lang="en-US" sz="18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lang="en-US" sz="18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plants</a:t>
            </a:r>
          </a:p>
          <a:p>
            <a:pPr marL="558800" lvl="0" indent="-229235" defTabSz="457200">
              <a:lnSpc>
                <a:spcPts val="1610"/>
              </a:lnSpc>
              <a:spcBef>
                <a:spcPts val="0"/>
              </a:spcBef>
              <a:buFontTx/>
              <a:buAutoNum type="arabicPeriod"/>
              <a:tabLst>
                <a:tab pos="559435" algn="l"/>
              </a:tabLst>
            </a:pPr>
            <a:r>
              <a:rPr lang="en-US" sz="1800" dirty="0" smtClean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8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species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stage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 maturity</a:t>
            </a:r>
            <a:r>
              <a:rPr lang="en-US" sz="18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of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plant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58800" lvl="0" indent="-229235" defTabSz="457200">
              <a:lnSpc>
                <a:spcPts val="1614"/>
              </a:lnSpc>
              <a:spcBef>
                <a:spcPts val="0"/>
              </a:spcBef>
              <a:buFontTx/>
              <a:buAutoNum type="arabicPeriod"/>
              <a:tabLst>
                <a:tab pos="559435" algn="l"/>
              </a:tabLst>
            </a:pP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8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type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 of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 soil</a:t>
            </a:r>
            <a:r>
              <a:rPr lang="en-US" sz="18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8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fertilizer application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58800" lvl="0" indent="-229235" defTabSz="457200">
              <a:lnSpc>
                <a:spcPts val="1650"/>
              </a:lnSpc>
              <a:spcBef>
                <a:spcPts val="0"/>
              </a:spcBef>
              <a:buFontTx/>
              <a:buAutoNum type="arabicPeriod"/>
              <a:tabLst>
                <a:tab pos="559435" algn="l"/>
              </a:tabLst>
            </a:pP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climate and</a:t>
            </a:r>
            <a:r>
              <a:rPr lang="en-US" sz="18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800" spc="-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seasonal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conditions</a:t>
            </a:r>
          </a:p>
          <a:p>
            <a:pPr marL="558800" lvl="0" indent="-229235" defTabSz="457200">
              <a:lnSpc>
                <a:spcPts val="1650"/>
              </a:lnSpc>
              <a:spcBef>
                <a:spcPts val="0"/>
              </a:spcBef>
              <a:buFontTx/>
              <a:buAutoNum type="arabicPeriod"/>
              <a:tabLst>
                <a:tab pos="559435" algn="l"/>
              </a:tabLst>
            </a:pPr>
            <a:endParaRPr lang="en-US" sz="18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558800" lvl="0" indent="-229235" defTabSz="457200">
              <a:lnSpc>
                <a:spcPts val="1650"/>
              </a:lnSpc>
              <a:spcBef>
                <a:spcPts val="0"/>
              </a:spcBef>
              <a:buFontTx/>
              <a:buAutoNum type="arabicPeriod"/>
              <a:tabLst>
                <a:tab pos="559435" algn="l"/>
              </a:tabLst>
            </a:pP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2230">
              <a:lnSpc>
                <a:spcPts val="1610"/>
              </a:lnSpc>
              <a:spcBef>
                <a:spcPts val="215"/>
              </a:spcBef>
            </a:pPr>
            <a:r>
              <a:rPr lang="en-US" sz="1800" spc="-5" dirty="0" smtClean="0">
                <a:latin typeface="Times New Roman"/>
                <a:cs typeface="Times New Roman"/>
              </a:rPr>
              <a:t>The</a:t>
            </a:r>
            <a:r>
              <a:rPr lang="en-US" sz="1800" dirty="0" smtClean="0">
                <a:latin typeface="Times New Roman"/>
                <a:cs typeface="Times New Roman"/>
              </a:rPr>
              <a:t> </a:t>
            </a:r>
            <a:r>
              <a:rPr lang="en-US" sz="1800" spc="-10" dirty="0" smtClean="0">
                <a:latin typeface="Times New Roman"/>
                <a:cs typeface="Times New Roman"/>
              </a:rPr>
              <a:t>main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animal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products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used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in</a:t>
            </a:r>
            <a:r>
              <a:rPr lang="en-US" sz="1800" spc="2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animal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feeding</a:t>
            </a:r>
            <a:r>
              <a:rPr lang="en-US" sz="1800" spc="1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considered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good</a:t>
            </a:r>
            <a:r>
              <a:rPr lang="en-US" sz="1800" spc="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sources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of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the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major </a:t>
            </a:r>
            <a:r>
              <a:rPr lang="en-US" sz="1800" spc="-33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minerals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are </a:t>
            </a:r>
            <a:r>
              <a:rPr lang="en-US" sz="1800" dirty="0" smtClean="0">
                <a:latin typeface="Times New Roman"/>
                <a:cs typeface="Times New Roman"/>
              </a:rPr>
              <a:t>:</a:t>
            </a:r>
          </a:p>
          <a:p>
            <a:pPr marL="469900" indent="-229235">
              <a:lnSpc>
                <a:spcPts val="1530"/>
              </a:lnSpc>
              <a:buAutoNum type="alphaLcPeriod"/>
              <a:tabLst>
                <a:tab pos="470534" algn="l"/>
              </a:tabLst>
            </a:pPr>
            <a:r>
              <a:rPr lang="en-US" sz="1800" spc="-5" dirty="0" smtClean="0">
                <a:latin typeface="Times New Roman"/>
                <a:cs typeface="Times New Roman"/>
              </a:rPr>
              <a:t>Fishmeal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9235">
              <a:lnSpc>
                <a:spcPts val="1614"/>
              </a:lnSpc>
              <a:buAutoNum type="alphaLcPeriod"/>
              <a:tabLst>
                <a:tab pos="470534" algn="l"/>
              </a:tabLst>
            </a:pPr>
            <a:r>
              <a:rPr lang="en-US" sz="1800" spc="-5" dirty="0" smtClean="0">
                <a:latin typeface="Times New Roman"/>
                <a:cs typeface="Times New Roman"/>
              </a:rPr>
              <a:t>whey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indent="-229235">
              <a:lnSpc>
                <a:spcPts val="1650"/>
              </a:lnSpc>
              <a:buAutoNum type="alphaLcPeriod"/>
              <a:tabLst>
                <a:tab pos="470534" algn="l"/>
              </a:tabLst>
            </a:pPr>
            <a:r>
              <a:rPr lang="en-US" sz="1800" spc="-10" dirty="0" smtClean="0">
                <a:latin typeface="Times New Roman"/>
                <a:cs typeface="Times New Roman"/>
              </a:rPr>
              <a:t>skimmed</a:t>
            </a:r>
            <a:r>
              <a:rPr lang="en-US" sz="1800" spc="-2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milk</a:t>
            </a:r>
            <a:endParaRPr lang="en-US" sz="1800" dirty="0" smtClean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AutoNum type="alphaLcPeriod"/>
            </a:pPr>
            <a:endParaRPr lang="en-US" sz="1800" dirty="0" smtClean="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lang="en-US" sz="1800" spc="-5" dirty="0" smtClean="0">
                <a:latin typeface="Times New Roman"/>
                <a:cs typeface="Times New Roman"/>
              </a:rPr>
              <a:t>When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considering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sources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of </a:t>
            </a:r>
            <a:r>
              <a:rPr lang="en-US" sz="1800" spc="-5" dirty="0" smtClean="0">
                <a:latin typeface="Times New Roman"/>
                <a:cs typeface="Times New Roman"/>
              </a:rPr>
              <a:t>mineral</a:t>
            </a:r>
            <a:r>
              <a:rPr lang="en-US" sz="1800" spc="2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we</a:t>
            </a:r>
            <a:r>
              <a:rPr lang="en-US" sz="1800" dirty="0" smtClean="0">
                <a:latin typeface="Times New Roman"/>
                <a:cs typeface="Times New Roman"/>
              </a:rPr>
              <a:t> take</a:t>
            </a:r>
            <a:r>
              <a:rPr lang="en-US" sz="1800" spc="-1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into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account the</a:t>
            </a:r>
            <a:r>
              <a:rPr lang="en-US" sz="1800" spc="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following </a:t>
            </a:r>
            <a:r>
              <a:rPr lang="en-US" sz="1800" dirty="0" smtClean="0">
                <a:latin typeface="Times New Roman"/>
                <a:cs typeface="Times New Roman"/>
              </a:rPr>
              <a:t>:</a:t>
            </a:r>
          </a:p>
          <a:p>
            <a:pPr marL="469900" lvl="1" indent="-229235">
              <a:lnSpc>
                <a:spcPts val="1610"/>
              </a:lnSpc>
              <a:buAutoNum type="arabicPeriod"/>
              <a:tabLst>
                <a:tab pos="470534" algn="l"/>
              </a:tabLst>
            </a:pPr>
            <a:r>
              <a:rPr lang="en-US" sz="1800" spc="-5" dirty="0" smtClean="0">
                <a:latin typeface="Times New Roman"/>
                <a:cs typeface="Times New Roman"/>
              </a:rPr>
              <a:t>Cost</a:t>
            </a:r>
            <a:endParaRPr lang="en-US" sz="1800" dirty="0" smtClean="0">
              <a:latin typeface="Times New Roman"/>
              <a:cs typeface="Times New Roman"/>
            </a:endParaRPr>
          </a:p>
          <a:p>
            <a:pPr marL="469900" lvl="1" indent="-229235">
              <a:lnSpc>
                <a:spcPts val="1610"/>
              </a:lnSpc>
              <a:buAutoNum type="arabicPeriod"/>
              <a:tabLst>
                <a:tab pos="470534" algn="l"/>
              </a:tabLst>
            </a:pPr>
            <a:r>
              <a:rPr lang="en-US" sz="1800" spc="-5" dirty="0" smtClean="0">
                <a:latin typeface="Times New Roman"/>
                <a:cs typeface="Times New Roman"/>
              </a:rPr>
              <a:t>chemical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and</a:t>
            </a:r>
            <a:r>
              <a:rPr lang="en-US" sz="1800" spc="-2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physical</a:t>
            </a:r>
            <a:r>
              <a:rPr lang="en-US" sz="1800" spc="-10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form</a:t>
            </a:r>
          </a:p>
          <a:p>
            <a:pPr marL="469900" lvl="1" indent="-229235">
              <a:lnSpc>
                <a:spcPts val="1645"/>
              </a:lnSpc>
              <a:buAutoNum type="arabicPeriod"/>
              <a:tabLst>
                <a:tab pos="470534" algn="l"/>
              </a:tabLst>
            </a:pPr>
            <a:r>
              <a:rPr lang="en-US" sz="1800" dirty="0" smtClean="0">
                <a:latin typeface="Times New Roman"/>
                <a:cs typeface="Times New Roman"/>
              </a:rPr>
              <a:t>the</a:t>
            </a:r>
            <a:r>
              <a:rPr lang="en-US" sz="1800" spc="-25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availability</a:t>
            </a:r>
            <a:r>
              <a:rPr lang="en-US" sz="1800" spc="-2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of</a:t>
            </a:r>
            <a:r>
              <a:rPr lang="en-US" sz="1800" spc="-5" dirty="0" smtClean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the</a:t>
            </a:r>
            <a:r>
              <a:rPr lang="en-US" sz="1800" spc="-20" dirty="0" smtClean="0">
                <a:latin typeface="Times New Roman"/>
                <a:cs typeface="Times New Roman"/>
              </a:rPr>
              <a:t> </a:t>
            </a:r>
            <a:r>
              <a:rPr lang="en-US" sz="1800" spc="-5" dirty="0" smtClean="0">
                <a:latin typeface="Times New Roman"/>
                <a:cs typeface="Times New Roman"/>
              </a:rPr>
              <a:t>element</a:t>
            </a:r>
            <a:endParaRPr lang="en-US" sz="1800" dirty="0" smtClean="0">
              <a:latin typeface="Times New Roman"/>
              <a:cs typeface="Times New Roman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748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468" y="0"/>
            <a:ext cx="11650130" cy="2269067"/>
          </a:xfrm>
        </p:spPr>
        <p:txBody>
          <a:bodyPr>
            <a:normAutofit fontScale="90000"/>
          </a:bodyPr>
          <a:lstStyle/>
          <a:p>
            <a:pPr marL="469900" marR="5080" lvl="0" indent="-457200" defTabSz="457200">
              <a:lnSpc>
                <a:spcPct val="957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There</a:t>
            </a:r>
            <a:r>
              <a:rPr lang="en-US" sz="2200" b="1" spc="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200" b="1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are</a:t>
            </a:r>
            <a:r>
              <a:rPr lang="en-US" sz="2200" b="1" spc="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200" b="1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four</a:t>
            </a:r>
            <a:r>
              <a:rPr lang="en-US" sz="2200" b="1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22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categories</a:t>
            </a:r>
            <a:r>
              <a:rPr lang="en-US" sz="2200" b="1" dirty="0">
                <a:solidFill>
                  <a:prstClr val="black"/>
                </a:solidFill>
                <a:latin typeface="Times New Roman"/>
                <a:cs typeface="Times New Roman"/>
              </a:rPr>
              <a:t> of</a:t>
            </a:r>
            <a:r>
              <a:rPr lang="en-US" sz="2200" b="1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2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metal </a:t>
            </a:r>
            <a:r>
              <a:rPr lang="en-US" sz="2200" b="1" spc="-33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2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complex;</a:t>
            </a:r>
            <a:br>
              <a:rPr lang="en-US" sz="22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</a:br>
            <a: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Metal</a:t>
            </a:r>
            <a:r>
              <a:rPr lang="en-US" sz="1800" spc="-1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amino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acid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complex</a:t>
            </a:r>
            <a:b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spc="-5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Metal</a:t>
            </a:r>
            <a:r>
              <a:rPr lang="en-US" sz="1800" spc="-10" dirty="0" smtClean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amino acid chelate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Metal polysaccharide</a:t>
            </a:r>
            <a:r>
              <a:rPr lang="en-US" sz="1800" spc="-2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complex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r>
              <a:rPr lang="en-US" sz="1800" spc="-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Metal</a:t>
            </a:r>
            <a:r>
              <a:rPr lang="en-US" sz="1800" spc="-25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 </a:t>
            </a:r>
            <a:r>
              <a:rPr lang="en-US" sz="1800" spc="-5" dirty="0" err="1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>proteinate</a:t>
            </a:r>
            <a: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  <a:t/>
            </a:r>
            <a:br>
              <a:rPr lang="en-US" sz="1800" dirty="0">
                <a:solidFill>
                  <a:prstClr val="black"/>
                </a:solidFill>
                <a:latin typeface="Times New Roman"/>
                <a:ea typeface="+mn-ea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2381955"/>
            <a:ext cx="11717867" cy="4183327"/>
          </a:xfrm>
        </p:spPr>
        <p:txBody>
          <a:bodyPr/>
          <a:lstStyle/>
          <a:p>
            <a:pPr marL="12700" lvl="0" indent="0" algn="just" defTabSz="457200">
              <a:lnSpc>
                <a:spcPts val="1630"/>
              </a:lnSpc>
              <a:spcBef>
                <a:spcPts val="0"/>
              </a:spcBef>
              <a:buNone/>
            </a:pPr>
            <a:r>
              <a:rPr lang="en-US" sz="18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Acid</a:t>
            </a:r>
            <a:r>
              <a:rPr lang="en-US" sz="1800" b="1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b="1" dirty="0">
                <a:solidFill>
                  <a:prstClr val="black"/>
                </a:solidFill>
                <a:latin typeface="Times New Roman"/>
                <a:cs typeface="Times New Roman"/>
              </a:rPr>
              <a:t>–</a:t>
            </a:r>
            <a:r>
              <a:rPr lang="en-US" sz="18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Base</a:t>
            </a:r>
            <a:r>
              <a:rPr lang="en-US" sz="1800" b="1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Balance</a:t>
            </a:r>
          </a:p>
          <a:p>
            <a:pPr marL="12700" lvl="0" indent="0" algn="just" defTabSz="457200">
              <a:lnSpc>
                <a:spcPts val="163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6985" lvl="0" indent="0" algn="just" defTabSz="457200">
              <a:lnSpc>
                <a:spcPct val="95900"/>
              </a:lnSpc>
              <a:spcBef>
                <a:spcPts val="20"/>
              </a:spcBef>
              <a:buNone/>
            </a:pP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diet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is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important in the maintenance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intracellular electrolyte balance owing to the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metabolizable</a:t>
            </a:r>
            <a:r>
              <a:rPr lang="en-US" sz="1800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anions</a:t>
            </a:r>
            <a:r>
              <a:rPr lang="en-US" sz="1800" spc="-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800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cations</a:t>
            </a:r>
            <a:r>
              <a:rPr lang="en-US" sz="1800" spc="-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lang="en-US" sz="1800" spc="-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it</a:t>
            </a:r>
            <a:r>
              <a:rPr lang="en-US" sz="1800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contains</a:t>
            </a:r>
            <a:r>
              <a:rPr lang="en-US" sz="1800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800" spc="-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that</a:t>
            </a:r>
            <a:r>
              <a:rPr lang="en-US" sz="1800" spc="-7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consume</a:t>
            </a:r>
            <a:r>
              <a:rPr lang="en-US" sz="1800" spc="-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lang="en-US" sz="1800" spc="-9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generate</a:t>
            </a:r>
            <a:r>
              <a:rPr lang="en-US" sz="1800" spc="-8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acid</a:t>
            </a:r>
            <a:r>
              <a:rPr lang="en-US" sz="1800" spc="-8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during </a:t>
            </a:r>
            <a:r>
              <a:rPr lang="en-US" sz="1800" spc="-3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metabolism. Thus,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an excess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of anions will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result in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the production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hydrogen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ions to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counterbalance the anions, giving metabolic acidosis, whereas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an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excess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cations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requires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ions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such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acetate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bicarbonate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causes alkalosis.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indent="0" algn="just" defTabSz="457200">
              <a:lnSpc>
                <a:spcPts val="1570"/>
              </a:lnSpc>
              <a:spcBef>
                <a:spcPts val="0"/>
              </a:spcBef>
              <a:buNone/>
            </a:pP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The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balance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acids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and</a:t>
            </a:r>
            <a:r>
              <a:rPr lang="en-US" sz="18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bases</a:t>
            </a:r>
            <a:r>
              <a:rPr lang="en-US" sz="18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influences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many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functions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such </a:t>
            </a:r>
            <a:r>
              <a:rPr lang="en-US" sz="1800" spc="15" dirty="0">
                <a:solidFill>
                  <a:prstClr val="black"/>
                </a:solidFill>
                <a:latin typeface="Times New Roman"/>
                <a:cs typeface="Times New Roman"/>
              </a:rPr>
              <a:t>as</a:t>
            </a:r>
            <a:r>
              <a:rPr lang="en-US" sz="18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:</a:t>
            </a:r>
          </a:p>
          <a:p>
            <a:pPr marL="12700" lvl="0" indent="0" algn="just" defTabSz="457200">
              <a:lnSpc>
                <a:spcPts val="1570"/>
              </a:lnSpc>
              <a:spcBef>
                <a:spcPts val="0"/>
              </a:spcBef>
              <a:buNone/>
            </a:pP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lvl="0" indent="-229235" defTabSz="457200">
              <a:lnSpc>
                <a:spcPts val="1610"/>
              </a:lnSpc>
              <a:spcBef>
                <a:spcPts val="0"/>
              </a:spcBef>
              <a:buFontTx/>
              <a:buAutoNum type="arabicPeriod"/>
              <a:tabLst>
                <a:tab pos="470534" algn="l"/>
              </a:tabLst>
            </a:pP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growth</a:t>
            </a:r>
            <a:r>
              <a:rPr lang="en-US" sz="1800" spc="-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rate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lvl="0" indent="-229235" defTabSz="457200">
              <a:lnSpc>
                <a:spcPts val="1614"/>
              </a:lnSpc>
              <a:spcBef>
                <a:spcPts val="0"/>
              </a:spcBef>
              <a:buFontTx/>
              <a:buAutoNum type="arabicPeriod"/>
              <a:tabLst>
                <a:tab pos="470534" algn="l"/>
              </a:tabLst>
            </a:pP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appetite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lvl="0" indent="-229235" defTabSz="457200">
              <a:lnSpc>
                <a:spcPts val="1614"/>
              </a:lnSpc>
              <a:spcBef>
                <a:spcPts val="0"/>
              </a:spcBef>
              <a:buFontTx/>
              <a:buAutoNum type="arabicPeriod"/>
              <a:tabLst>
                <a:tab pos="470534" algn="l"/>
              </a:tabLst>
            </a:pP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amino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acid</a:t>
            </a:r>
            <a:r>
              <a:rPr lang="en-US" sz="1800" spc="-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metabolism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lvl="0" indent="-229235" defTabSz="457200">
              <a:lnSpc>
                <a:spcPts val="1610"/>
              </a:lnSpc>
              <a:spcBef>
                <a:spcPts val="0"/>
              </a:spcBef>
              <a:buFontTx/>
              <a:buAutoNum type="arabicPeriod"/>
              <a:tabLst>
                <a:tab pos="470534" algn="l"/>
              </a:tabLst>
            </a:pP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energy</a:t>
            </a:r>
            <a:r>
              <a:rPr lang="en-US" sz="1800" spc="-4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metabolism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lvl="0" indent="-229235" defTabSz="457200">
              <a:lnSpc>
                <a:spcPts val="1610"/>
              </a:lnSpc>
              <a:spcBef>
                <a:spcPts val="0"/>
              </a:spcBef>
              <a:buFontTx/>
              <a:buAutoNum type="arabicPeriod"/>
              <a:tabLst>
                <a:tab pos="470534" algn="l"/>
              </a:tabLst>
            </a:pPr>
            <a:r>
              <a:rPr lang="en-US" sz="1800" dirty="0">
                <a:solidFill>
                  <a:prstClr val="black"/>
                </a:solidFill>
                <a:latin typeface="Times New Roman"/>
                <a:cs typeface="Times New Roman"/>
              </a:rPr>
              <a:t>calcium</a:t>
            </a:r>
            <a:r>
              <a:rPr lang="en-US" sz="1800" spc="-5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utilization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lvl="0" indent="-229235" defTabSz="457200">
              <a:lnSpc>
                <a:spcPts val="1610"/>
              </a:lnSpc>
              <a:spcBef>
                <a:spcPts val="0"/>
              </a:spcBef>
              <a:buFontTx/>
              <a:buAutoNum type="arabicPeriod"/>
              <a:tabLst>
                <a:tab pos="470534" algn="l"/>
              </a:tabLst>
            </a:pP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vitamin</a:t>
            </a:r>
            <a:r>
              <a:rPr lang="en-US" sz="1800" spc="-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metabolism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lvl="0" indent="-229235" defTabSz="457200">
              <a:lnSpc>
                <a:spcPts val="1610"/>
              </a:lnSpc>
              <a:spcBef>
                <a:spcPts val="0"/>
              </a:spcBef>
              <a:buFontTx/>
              <a:buAutoNum type="arabicPeriod"/>
              <a:tabLst>
                <a:tab pos="470534" algn="l"/>
              </a:tabLst>
            </a:pP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intestinal</a:t>
            </a:r>
            <a:r>
              <a:rPr lang="en-US" sz="1800" spc="-3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10" dirty="0">
                <a:solidFill>
                  <a:prstClr val="black"/>
                </a:solidFill>
                <a:latin typeface="Times New Roman"/>
                <a:cs typeface="Times New Roman"/>
              </a:rPr>
              <a:t>absorption</a:t>
            </a:r>
            <a:endParaRPr lang="en-US" sz="18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69900" lvl="0" indent="-229235" defTabSz="457200">
              <a:lnSpc>
                <a:spcPts val="1614"/>
              </a:lnSpc>
              <a:spcBef>
                <a:spcPts val="0"/>
              </a:spcBef>
              <a:buFontTx/>
              <a:buAutoNum type="arabicPeriod"/>
              <a:tabLst>
                <a:tab pos="470534" algn="l"/>
              </a:tabLst>
            </a:pP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kidney</a:t>
            </a:r>
            <a:r>
              <a:rPr lang="en-US" sz="18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1800" spc="-5" dirty="0">
                <a:solidFill>
                  <a:prstClr val="black"/>
                </a:solidFill>
                <a:latin typeface="Times New Roman"/>
                <a:cs typeface="Times New Roman"/>
              </a:rPr>
              <a:t>function</a:t>
            </a:r>
            <a:r>
              <a:rPr lang="en-US" sz="14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lang="en-US" sz="14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29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62782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10" y="1"/>
            <a:ext cx="12146845" cy="6857999"/>
          </a:xfrm>
        </p:spPr>
        <p:txBody>
          <a:bodyPr>
            <a:normAutofit/>
          </a:bodyPr>
          <a:lstStyle/>
          <a:p>
            <a:r>
              <a:rPr lang="en-US" sz="2400" dirty="0"/>
              <a:t>List of minerals commonly added to animal feed, either directly or as additives in compound </a:t>
            </a:r>
            <a:r>
              <a:rPr lang="en-US" sz="2400" dirty="0" smtClean="0"/>
              <a:t>feed;</a:t>
            </a:r>
          </a:p>
          <a:p>
            <a:r>
              <a:rPr lang="en-US" sz="1800" dirty="0" smtClean="0"/>
              <a:t>:</a:t>
            </a:r>
            <a:r>
              <a:rPr lang="en-US" sz="1800" dirty="0"/>
              <a:t>Calcium (Ca): Essential for bone and tooth formation, as well as for muscle contraction and blood clotting. It is found in ingredients such as bone meal, calcium carbonate, and </a:t>
            </a:r>
            <a:r>
              <a:rPr lang="en-US" sz="1800" dirty="0" err="1"/>
              <a:t>dicalcium</a:t>
            </a:r>
            <a:r>
              <a:rPr lang="en-US" sz="1800" dirty="0"/>
              <a:t> phosphate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r>
              <a:rPr lang="en-US" sz="1800" dirty="0" smtClean="0"/>
              <a:t>Phosphorus </a:t>
            </a:r>
            <a:r>
              <a:rPr lang="en-US" sz="1800" dirty="0"/>
              <a:t>(P): Important for bone and tooth formation, and plays a key role in energy production. It is found in ingredients such as </a:t>
            </a:r>
            <a:r>
              <a:rPr lang="en-US" sz="1800" dirty="0" err="1"/>
              <a:t>dicalcium</a:t>
            </a:r>
            <a:r>
              <a:rPr lang="en-US" sz="1800" dirty="0"/>
              <a:t> phosphate, </a:t>
            </a:r>
            <a:r>
              <a:rPr lang="en-US" sz="1800" dirty="0" err="1"/>
              <a:t>monocalcium</a:t>
            </a:r>
            <a:r>
              <a:rPr lang="en-US" sz="1800" dirty="0"/>
              <a:t> phosphate, and bone </a:t>
            </a:r>
            <a:r>
              <a:rPr lang="en-US" sz="1800" dirty="0" smtClean="0"/>
              <a:t>meal</a:t>
            </a:r>
          </a:p>
          <a:p>
            <a:endParaRPr lang="en-US" sz="1800" dirty="0" smtClean="0"/>
          </a:p>
          <a:p>
            <a:r>
              <a:rPr lang="en-US" sz="1800" dirty="0" smtClean="0"/>
              <a:t>.Magnesium </a:t>
            </a:r>
            <a:r>
              <a:rPr lang="en-US" sz="1800" dirty="0"/>
              <a:t>(Mg): Essential for neuromuscular function and energy metabolism. It is found in ingredients such as magnesium oxide and magnesium sulfate.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66589" y="3575539"/>
            <a:ext cx="118754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Zinc (Zn): Essential for growth, reproduction and immune function. It is found in ingredients such as zinc oxide and zinc </a:t>
            </a:r>
            <a:r>
              <a:rPr lang="en-US" dirty="0" smtClean="0"/>
              <a:t>sulfate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.</a:t>
            </a:r>
            <a:r>
              <a:rPr lang="en-US" dirty="0"/>
              <a:t>Iodine (I): Essential for the production of thyroid and growth hormones. It is found in ingredients such as calcium iodate and potassium iodide</a:t>
            </a:r>
            <a:r>
              <a:rPr lang="en-US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Selenium </a:t>
            </a:r>
            <a:r>
              <a:rPr lang="en-US" dirty="0"/>
              <a:t>(Se): Important for antioxidant function and reproduction. It is found in ingredients such as sodium selenite and selenium-rich yeast.</a:t>
            </a:r>
          </a:p>
        </p:txBody>
      </p:sp>
    </p:spTree>
    <p:extLst>
      <p:ext uri="{BB962C8B-B14F-4D97-AF65-F5344CB8AC3E}">
        <p14:creationId xmlns:p14="http://schemas.microsoft.com/office/powerpoint/2010/main" val="3622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6497</TotalTime>
  <Words>1127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ＭＳ Ｐゴシック</vt:lpstr>
      <vt:lpstr>Arial</vt:lpstr>
      <vt:lpstr>Calibri</vt:lpstr>
      <vt:lpstr>Calibri Light</vt:lpstr>
      <vt:lpstr>Maiandra GD</vt:lpstr>
      <vt:lpstr>Times New Roman</vt:lpstr>
      <vt:lpstr>Office Theme</vt:lpstr>
      <vt:lpstr>Minerals </vt:lpstr>
      <vt:lpstr>PowerPoint Presentation</vt:lpstr>
      <vt:lpstr>Table (1) Nutritionally important essential mineral elements and their approximate  concentration in the animal. </vt:lpstr>
      <vt:lpstr>PowerPoint Presentation</vt:lpstr>
      <vt:lpstr>2-Physiological functions sodium, potassium and chlorine concerned with the maintenance of acid–base balance,  membrane permeability and the osmotic control of water distribution within the body.     3-Structural functions calcium and phosphorus are essential components of the skeleton and sulphur is  necessary for the synthesis of structural proteins.   4-Regulatory functions in controlling cell replication and differentiation; zinc acts in this way by influencing the  transcription process, in which genetic information in the nucleotide sequence of DNA is  transferred to that of an RNA molecule.   A number of elements have unique functions. Iron is important as a constituent of haem,  which is an essential part of a number of cytochromes important in respiration. Cobalt is  a component of vitamin B12 and iodine forms part of the hormone thyroxine.</vt:lpstr>
      <vt:lpstr>PowerPoint Presentation</vt:lpstr>
      <vt:lpstr>PowerPoint Presentation</vt:lpstr>
      <vt:lpstr>There are four categories of metal  complex;  Metal amino acid complex Metal amino acid chelate Metal polysaccharide complex Metal proteinate </vt:lpstr>
      <vt:lpstr>PowerPoint Presentation</vt:lpstr>
      <vt:lpstr>Potassium (K): Essential for muscle function, acid-base balance and osmotic regulation. It is found in ingredients such as potassium chloride and potassium sulfate.Sodium  . (Na): Important for fluid balance and nerve function. It is found in ingredients such as sodium chloride (table salt  Chlorine (Cl): Essential for acid-base balance, nerve function, and digestion. It is found in ingredients such as sodium chloride and potassium chloride  .Iron (Fe): Essential for hemoglobin production and immune system function. It is found in ingredients such as ferrous sulfate and iron oxide  .Copper (Cu): Essential for hemoglobin production and connective tissue formation. It is found in ingredients such as copper sulfate and copper oxide.  Manganese (Mn): Important for skeletal growth and reproduction. It is found in ingredients such as manganese oxide and manganese sulfate.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dr.harth</dc:creator>
  <cp:lastModifiedBy>dr.harth</cp:lastModifiedBy>
  <cp:revision>29</cp:revision>
  <dcterms:created xsi:type="dcterms:W3CDTF">2024-03-20T11:04:08Z</dcterms:created>
  <dcterms:modified xsi:type="dcterms:W3CDTF">2024-03-28T10:24:35Z</dcterms:modified>
</cp:coreProperties>
</file>